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7.wmf" ContentType="image/x-wmf"/>
  <Override PartName="/ppt/media/image46.png" ContentType="image/png"/>
  <Override PartName="/ppt/media/image45.wmf" ContentType="image/x-wmf"/>
  <Override PartName="/ppt/media/image88.png" ContentType="image/png"/>
  <Override PartName="/ppt/media/image44.wmf" ContentType="image/x-wmf"/>
  <Override PartName="/ppt/media/image87.png" ContentType="image/png"/>
  <Override PartName="/ppt/media/image43.png" ContentType="image/png"/>
  <Override PartName="/ppt/media/image41.png" ContentType="image/png"/>
  <Override PartName="/ppt/media/image3.jpeg" ContentType="image/jpeg"/>
  <Override PartName="/ppt/media/image38.wmf" ContentType="image/x-wmf"/>
  <Override PartName="/ppt/media/image36.wmf" ContentType="image/x-wmf"/>
  <Override PartName="/ppt/media/image79.png" ContentType="image/png"/>
  <Override PartName="/ppt/media/image34.wmf" ContentType="image/x-wmf"/>
  <Override PartName="/ppt/media/image77.png" ContentType="image/png"/>
  <Override PartName="/ppt/media/image33.png" ContentType="image/png"/>
  <Override PartName="/ppt/media/image31.wmf" ContentType="image/x-wmf"/>
  <Override PartName="/ppt/media/image74.png" ContentType="image/png"/>
  <Override PartName="/ppt/media/image30.wmf" ContentType="image/x-wmf"/>
  <Override PartName="/ppt/media/image73.png" ContentType="image/png"/>
  <Override PartName="/ppt/media/image42.wmf" ContentType="image/x-wmf"/>
  <Override PartName="/ppt/media/image8.png" ContentType="image/png"/>
  <Override PartName="/ppt/media/image85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22.png" ContentType="image/png"/>
  <Override PartName="/ppt/media/image58.wmf" ContentType="image/x-wmf"/>
  <Override PartName="/ppt/media/image60.png" ContentType="image/png"/>
  <Override PartName="/ppt/media/image62.png" ContentType="image/png"/>
  <Override PartName="/ppt/media/image23.wmf" ContentType="image/x-wmf"/>
  <Override PartName="/ppt/media/image66.png" ContentType="image/png"/>
  <Override PartName="/ppt/media/image27.wmf" ContentType="image/x-wmf"/>
  <Override PartName="/ppt/media/image28.wmf" ContentType="image/x-wmf"/>
  <Override PartName="/ppt/media/image64.png" ContentType="image/png"/>
  <Override PartName="/ppt/media/image90.png" ContentType="image/png"/>
  <Override PartName="/ppt/media/image11.png" ContentType="image/png"/>
  <Override PartName="/ppt/media/image48.png" ContentType="image/png"/>
  <Override PartName="/ppt/media/image89.png" ContentType="image/png"/>
  <Override PartName="/ppt/media/image65.png" ContentType="image/png"/>
  <Override PartName="/ppt/media/image78.png" ContentType="image/png"/>
  <Override PartName="/ppt/media/image59.wmf" ContentType="image/x-wmf"/>
  <Override PartName="/ppt/media/image61.png" ContentType="image/png"/>
  <Override PartName="/ppt/media/image67.png" ContentType="image/png"/>
  <Override PartName="/ppt/media/image24.wmf" ContentType="image/x-wmf"/>
  <Override PartName="/ppt/media/image63.png" ContentType="image/png"/>
  <Override PartName="/ppt/media/image76.png" ContentType="image/png"/>
  <Override PartName="/ppt/media/image72.png" ContentType="image/png"/>
  <Override PartName="/ppt/media/image25.wmf" ContentType="image/x-wmf"/>
  <Override PartName="/ppt/media/image68.png" ContentType="image/png"/>
  <Override PartName="/ppt/media/image70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2.png" ContentType="image/png"/>
  <Override PartName="/ppt/media/image14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50.wmf" ContentType="image/x-wmf"/>
  <Override PartName="/ppt/media/image32.wmf" ContentType="image/x-wmf"/>
  <Override PartName="/ppt/media/image75.png" ContentType="image/png"/>
  <Override PartName="/ppt/media/image19.png" ContentType="image/png"/>
  <Override PartName="/ppt/media/image84.png" ContentType="image/png"/>
  <Override PartName="/ppt/media/image7.png" ContentType="image/png"/>
  <Override PartName="/ppt/media/image37.png" ContentType="image/png"/>
  <Override PartName="/ppt/media/image18.png" ContentType="image/png"/>
  <Override PartName="/ppt/media/image40.wmf" ContentType="image/x-wmf"/>
  <Override PartName="/ppt/media/image83.png" ContentType="image/png"/>
  <Override PartName="/ppt/media/image6.png" ContentType="image/png"/>
  <Override PartName="/ppt/media/image12.png" ContentType="image/png"/>
  <Override PartName="/ppt/media/image49.png" ContentType="image/png"/>
  <Override PartName="/ppt/media/image1.png" ContentType="image/png"/>
  <Override PartName="/ppt/media/image1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embeddings/oleObject1.docx" ContentType="application/vnd.openxmlformats-officedocument.wordprocessingml.document"/>
  <Override PartName="/ppt/embeddings/oleObject2.docx" ContentType="application/vnd.openxmlformats-officedocument.wordprocessingml.document"/>
  <Override PartName="/ppt/embeddings/oleObject3.docx" ContentType="application/vnd.openxmlformats-officedocument.wordprocessingml.document"/>
  <Override PartName="/ppt/embeddings/oleObject4.docx" ContentType="application/vnd.openxmlformats-officedocument.wordprocessingml.document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599987" cy="7199312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1133964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30000" y="3865320"/>
            <a:ext cx="1133964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30000" y="386532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440760" y="386532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464000" y="168444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298000" y="168444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30000" y="386532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464000" y="386532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298000" y="386532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30000" y="1684440"/>
            <a:ext cx="11339640" cy="417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1133964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30000" y="286920"/>
            <a:ext cx="11339640" cy="55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30000" y="386532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30000" y="1684440"/>
            <a:ext cx="11339640" cy="417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440760" y="386532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30000" y="3865320"/>
            <a:ext cx="1133964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1133964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30000" y="3865320"/>
            <a:ext cx="1133964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30000" y="386532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440760" y="386532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464000" y="168444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298000" y="168444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30000" y="386532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464000" y="386532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298000" y="3865320"/>
            <a:ext cx="365112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1133964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30000" y="286920"/>
            <a:ext cx="11339640" cy="55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30000" y="386532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440760" y="386532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3000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440760" y="1684440"/>
            <a:ext cx="553356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30000" y="3865320"/>
            <a:ext cx="11339640" cy="1991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2" descr=""/>
          <p:cNvPicPr/>
          <p:nvPr/>
        </p:nvPicPr>
        <p:blipFill>
          <a:blip r:embed="rId2"/>
          <a:stretch/>
        </p:blipFill>
        <p:spPr>
          <a:xfrm>
            <a:off x="0" y="0"/>
            <a:ext cx="12587400" cy="71870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10800" y="-5400"/>
            <a:ext cx="12598560" cy="718704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30000" y="1684440"/>
            <a:ext cx="1133964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88520" y="1281240"/>
            <a:ext cx="11384280" cy="59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그림 7" descr=""/>
          <p:cNvPicPr/>
          <p:nvPr/>
        </p:nvPicPr>
        <p:blipFill>
          <a:blip r:embed="rId2"/>
          <a:stretch/>
        </p:blipFill>
        <p:spPr>
          <a:xfrm>
            <a:off x="10299240" y="-41400"/>
            <a:ext cx="1587240" cy="161244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30000" y="286920"/>
            <a:ext cx="1133964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30000" y="1684440"/>
            <a:ext cx="11339640" cy="417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package" Target="../embeddings/oleObject1.docx"/><Relationship Id="rId3" Type="http://schemas.openxmlformats.org/officeDocument/2006/relationships/image" Target="../media/image23.wmf"/><Relationship Id="rId4" Type="http://schemas.openxmlformats.org/officeDocument/2006/relationships/package" Target="../embeddings/oleObject2.docx"/><Relationship Id="rId5" Type="http://schemas.openxmlformats.org/officeDocument/2006/relationships/image" Target="../media/image24.wmf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25.wmf"/><Relationship Id="rId3" Type="http://schemas.openxmlformats.org/officeDocument/2006/relationships/image" Target="../media/image26.png"/><Relationship Id="rId4" Type="http://schemas.openxmlformats.org/officeDocument/2006/relationships/package" Target="../embeddings/oleObject2.docx"/><Relationship Id="rId5" Type="http://schemas.openxmlformats.org/officeDocument/2006/relationships/image" Target="../media/image27.wmf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28.wmf"/><Relationship Id="rId3" Type="http://schemas.openxmlformats.org/officeDocument/2006/relationships/image" Target="../media/image29.png"/><Relationship Id="rId4" Type="http://schemas.openxmlformats.org/officeDocument/2006/relationships/package" Target="../embeddings/oleObject2.docx"/><Relationship Id="rId5" Type="http://schemas.openxmlformats.org/officeDocument/2006/relationships/image" Target="../media/image30.wmf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1.wmf"/><Relationship Id="rId3" Type="http://schemas.openxmlformats.org/officeDocument/2006/relationships/package" Target="../embeddings/oleObject2.docx"/><Relationship Id="rId4" Type="http://schemas.openxmlformats.org/officeDocument/2006/relationships/image" Target="../media/image32.wmf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4.wmf"/><Relationship Id="rId3" Type="http://schemas.openxmlformats.org/officeDocument/2006/relationships/image" Target="../media/image35.png"/><Relationship Id="rId4" Type="http://schemas.openxmlformats.org/officeDocument/2006/relationships/package" Target="../embeddings/oleObject2.docx"/><Relationship Id="rId5" Type="http://schemas.openxmlformats.org/officeDocument/2006/relationships/image" Target="../media/image36.wmf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8.wmf"/><Relationship Id="rId3" Type="http://schemas.openxmlformats.org/officeDocument/2006/relationships/image" Target="../media/image39.png"/><Relationship Id="rId4" Type="http://schemas.openxmlformats.org/officeDocument/2006/relationships/package" Target="../embeddings/oleObject2.docx"/><Relationship Id="rId5" Type="http://schemas.openxmlformats.org/officeDocument/2006/relationships/image" Target="../media/image40.wmf"/><Relationship Id="rId6" Type="http://schemas.openxmlformats.org/officeDocument/2006/relationships/image" Target="../media/image41.png"/><Relationship Id="rId7" Type="http://schemas.openxmlformats.org/officeDocument/2006/relationships/package" Target="../embeddings/oleObject3.docx"/><Relationship Id="rId8" Type="http://schemas.openxmlformats.org/officeDocument/2006/relationships/image" Target="../media/image42.wmf"/><Relationship Id="rId9" Type="http://schemas.openxmlformats.org/officeDocument/2006/relationships/image" Target="../media/image43.png"/><Relationship Id="rId10" Type="http://schemas.openxmlformats.org/officeDocument/2006/relationships/package" Target="../embeddings/oleObject4.docx"/><Relationship Id="rId11" Type="http://schemas.openxmlformats.org/officeDocument/2006/relationships/image" Target="../media/image44.wmf"/><Relationship Id="rId1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45.wmf"/><Relationship Id="rId3" Type="http://schemas.openxmlformats.org/officeDocument/2006/relationships/image" Target="../media/image46.png"/><Relationship Id="rId4" Type="http://schemas.openxmlformats.org/officeDocument/2006/relationships/package" Target="../embeddings/oleObject2.docx"/><Relationship Id="rId5" Type="http://schemas.openxmlformats.org/officeDocument/2006/relationships/image" Target="../media/image47.wmf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package" Target="../embeddings/oleObject1.docx"/><Relationship Id="rId3" Type="http://schemas.openxmlformats.org/officeDocument/2006/relationships/image" Target="../media/image50.wmf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58.wmf"/><Relationship Id="rId3" Type="http://schemas.openxmlformats.org/officeDocument/2006/relationships/package" Target="../embeddings/oleObject2.docx"/><Relationship Id="rId4" Type="http://schemas.openxmlformats.org/officeDocument/2006/relationships/image" Target="../media/image59.wmf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cafe.naver.com/eddicorp/335" TargetMode="External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7308000" y="4319640"/>
            <a:ext cx="3169440" cy="1166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7480" rIns="87480" tIns="36000" bIns="36000">
            <a:spAutoFit/>
          </a:bodyPr>
          <a:p>
            <a:pPr algn="r">
              <a:lnSpc>
                <a:spcPct val="150000"/>
              </a:lnSpc>
            </a:pPr>
            <a:r>
              <a:rPr b="0" lang="ko-KR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제 </a:t>
            </a:r>
            <a:r>
              <a:rPr b="0" lang="en-US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1</a:t>
            </a:r>
            <a:r>
              <a:rPr b="0" lang="ko-KR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기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2022. 03. 25 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ko-KR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박태인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39640" y="3023640"/>
            <a:ext cx="8413200" cy="14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ko-KR" sz="3600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에디로봇아카데미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ko-KR" sz="28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임베디드 마스터 </a:t>
            </a:r>
            <a:r>
              <a:rPr b="0" lang="en-US" sz="28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Lv2 </a:t>
            </a:r>
            <a:r>
              <a:rPr b="0" lang="ko-KR" sz="28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과정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[TMS 570_SPI(w/EEPROM]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2459520" y="2879640"/>
            <a:ext cx="780120" cy="3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그림 15" descr=""/>
          <p:cNvPicPr/>
          <p:nvPr/>
        </p:nvPicPr>
        <p:blipFill>
          <a:blip r:embed="rId2"/>
          <a:stretch/>
        </p:blipFill>
        <p:spPr>
          <a:xfrm>
            <a:off x="2339640" y="75240"/>
            <a:ext cx="932400" cy="93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792000" y="864000"/>
            <a:ext cx="11158920" cy="627588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1296000" y="1872000"/>
            <a:ext cx="4894920" cy="4030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"/>
          <p:cNvSpPr/>
          <p:nvPr/>
        </p:nvSpPr>
        <p:spPr>
          <a:xfrm>
            <a:off x="6300000" y="5256000"/>
            <a:ext cx="1294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ENA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는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enable 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인데 안쓸거라 끔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6336000" y="2308680"/>
            <a:ext cx="1294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SOMI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는 입력이니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Pull down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716760" y="759600"/>
            <a:ext cx="11306160" cy="635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644760" y="792000"/>
            <a:ext cx="11090160" cy="623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590400" y="849240"/>
            <a:ext cx="11288520" cy="634896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4680000" y="2376000"/>
            <a:ext cx="2806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나중에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이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Delay 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부분이 통신 수신 부분인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EEPROM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에서 필요하다는 표를 확인하고 딜레이를 어느정도 수정해 보았으나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결론적으로는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큰 차이는 없었긴 하지만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알아 두면 좋을 듯 하다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2448000" y="2088000"/>
            <a:ext cx="1222920" cy="286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2448000" y="2736000"/>
            <a:ext cx="1222920" cy="430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88760" y="754920"/>
            <a:ext cx="11090160" cy="623772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6768000" y="2808000"/>
            <a:ext cx="1870920" cy="142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6768000" y="3204000"/>
            <a:ext cx="1870920" cy="142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"/>
          <p:cNvSpPr/>
          <p:nvPr/>
        </p:nvSpPr>
        <p:spPr>
          <a:xfrm>
            <a:off x="8604000" y="2916000"/>
            <a:ext cx="86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바로 이 부분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428480" y="1028880"/>
            <a:ext cx="9946440" cy="559404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477360" y="32400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6196680" y="4722120"/>
            <a:ext cx="86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미리 보는 결과창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77360" y="36036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48000" y="1024920"/>
            <a:ext cx="5399280" cy="128952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622080" y="2448000"/>
            <a:ext cx="93132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2a6099"/>
                </a:solidFill>
                <a:latin typeface="Arial"/>
                <a:ea typeface="DejaVu Sans"/>
              </a:rPr>
              <a:t>https://www.alldatasheet.co.kr/datasheet-pdf/pdf_kor/515806/MICROCHIP/25LC010A.html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642960" y="2934000"/>
            <a:ext cx="5764320" cy="114192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6768000" y="473760"/>
            <a:ext cx="5120280" cy="398952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7200000" y="3096000"/>
            <a:ext cx="287280" cy="86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"/>
          <p:cNvSpPr/>
          <p:nvPr/>
        </p:nvSpPr>
        <p:spPr>
          <a:xfrm>
            <a:off x="8352000" y="3096000"/>
            <a:ext cx="287280" cy="79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5"/>
          <p:cNvSpPr/>
          <p:nvPr/>
        </p:nvSpPr>
        <p:spPr>
          <a:xfrm>
            <a:off x="576000" y="4032000"/>
            <a:ext cx="4032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>
            <a:off x="6840000" y="4695120"/>
            <a:ext cx="5266800" cy="20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여기서 결국 핵심은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MISO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와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SOMI 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라고 보면 되겠습니다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MISO(Master Input Slave Output)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으로 즉 우리가 송신 처리 부분을 코딩한다고 보면 되겠습니다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SOMI(Slave Output Master Input)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으로 즉 우리가 수신 처리 부분을 코딩한다 보면 되겠습니다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77360" y="33192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32000" y="936000"/>
            <a:ext cx="4194000" cy="73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AVR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의 데이터시트 부분을 살펴보면 아래와 같은 사진이 있습니다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493200" y="1368000"/>
            <a:ext cx="5991840" cy="22312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720000" y="3744000"/>
            <a:ext cx="4194000" cy="253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여기서 주의해야 할 부분이라면 상호간에 동기화가 되어 있어서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Master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에서 데이터가 나가야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Slave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쪽에서도 데이터가 오게 된다는 것입니다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그러므로 단순히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Slave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에서 데이터를 수신 받아야 하는 상황에서도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0000"/>
                </a:solidFill>
                <a:latin typeface="Arial"/>
                <a:ea typeface="DejaVu Sans"/>
              </a:rPr>
              <a:t>Master</a:t>
            </a:r>
            <a:r>
              <a:rPr b="0" lang="ko-KR" sz="1000" spc="-1" strike="noStrike">
                <a:solidFill>
                  <a:srgbClr val="ff0000"/>
                </a:solidFill>
                <a:latin typeface="Arial"/>
                <a:ea typeface="DejaVu Sans"/>
              </a:rPr>
              <a:t>가 아무것도 아닌 텅빈 데이터를 전송할 필요가 있습니다</a:t>
            </a:r>
            <a:r>
              <a:rPr b="0" lang="en-US" sz="1000" spc="-1" strike="noStrike">
                <a:solidFill>
                  <a:srgbClr val="ff0000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graphicFrame>
        <p:nvGraphicFramePr>
          <p:cNvPr id="147" name="Object 4"/>
          <p:cNvGraphicFramePr/>
          <p:nvPr/>
        </p:nvGraphicFramePr>
        <p:xfrm>
          <a:off x="5718600" y="72000"/>
          <a:ext cx="7096680" cy="5672160"/>
        </p:xfrm>
        <a:graphic>
          <a:graphicData uri="http://schemas.openxmlformats.org/presentationml/2006/ole">
            <p:oleObj progId="Word.Document.12" r:id="rId2" spid="">
              <p:embed/>
              <p:pic>
                <p:nvPicPr>
                  <p:cNvPr id="148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5718600" y="72000"/>
                    <a:ext cx="7096680" cy="56721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149" name="Object 5"/>
          <p:cNvGraphicFramePr/>
          <p:nvPr/>
        </p:nvGraphicFramePr>
        <p:xfrm>
          <a:off x="5688000" y="3600000"/>
          <a:ext cx="7551720" cy="4205520"/>
        </p:xfrm>
        <a:graphic>
          <a:graphicData uri="http://schemas.openxmlformats.org/presentationml/2006/ole">
            <p:oleObj progId="Word.Document.12" r:id="rId4" spid="">
              <p:embed/>
              <p:pic>
                <p:nvPicPr>
                  <p:cNvPr id="150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5688000" y="3600000"/>
                    <a:ext cx="7551720" cy="42055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77360" y="30348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52" name="Object 2"/>
          <p:cNvGraphicFramePr/>
          <p:nvPr/>
        </p:nvGraphicFramePr>
        <p:xfrm>
          <a:off x="-215640" y="576000"/>
          <a:ext cx="6118920" cy="326160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5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-215640" y="576000"/>
                    <a:ext cx="6118920" cy="326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980280" y="2880000"/>
            <a:ext cx="3339000" cy="4017960"/>
          </a:xfrm>
          <a:prstGeom prst="rect">
            <a:avLst/>
          </a:prstGeom>
          <a:ln>
            <a:noFill/>
          </a:ln>
        </p:spPr>
      </p:pic>
      <p:graphicFrame>
        <p:nvGraphicFramePr>
          <p:cNvPr id="155" name="Object 3"/>
          <p:cNvGraphicFramePr/>
          <p:nvPr/>
        </p:nvGraphicFramePr>
        <p:xfrm>
          <a:off x="5184000" y="2777040"/>
          <a:ext cx="8049240" cy="4062240"/>
        </p:xfrm>
        <a:graphic>
          <a:graphicData uri="http://schemas.openxmlformats.org/presentationml/2006/ole">
            <p:oleObj progId="Word.Document.12" r:id="rId4" spid="">
              <p:embed/>
              <p:pic>
                <p:nvPicPr>
                  <p:cNvPr id="156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5184000" y="2777040"/>
                    <a:ext cx="8049240" cy="40622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77360" y="2750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58" name="Object 2"/>
          <p:cNvGraphicFramePr/>
          <p:nvPr/>
        </p:nvGraphicFramePr>
        <p:xfrm>
          <a:off x="-347040" y="540000"/>
          <a:ext cx="6970320" cy="347220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5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-347040" y="540000"/>
                    <a:ext cx="6970320" cy="34722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6329520" y="720360"/>
            <a:ext cx="6197760" cy="5686920"/>
          </a:xfrm>
          <a:prstGeom prst="rect">
            <a:avLst/>
          </a:prstGeom>
          <a:ln>
            <a:noFill/>
          </a:ln>
        </p:spPr>
      </p:pic>
      <p:graphicFrame>
        <p:nvGraphicFramePr>
          <p:cNvPr id="161" name="Object 3"/>
          <p:cNvGraphicFramePr/>
          <p:nvPr/>
        </p:nvGraphicFramePr>
        <p:xfrm>
          <a:off x="-360000" y="3384000"/>
          <a:ext cx="6970320" cy="4113000"/>
        </p:xfrm>
        <a:graphic>
          <a:graphicData uri="http://schemas.openxmlformats.org/presentationml/2006/ole">
            <p:oleObj progId="Word.Document.12" r:id="rId4" spid="">
              <p:embed/>
              <p:pic>
                <p:nvPicPr>
                  <p:cNvPr id="162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-360000" y="3384000"/>
                    <a:ext cx="6970320" cy="41130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77360" y="25128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887760" y="1008000"/>
            <a:ext cx="9983160" cy="561492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5257800" y="2665800"/>
            <a:ext cx="1005120" cy="213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3"/>
          <p:cNvSpPr/>
          <p:nvPr/>
        </p:nvSpPr>
        <p:spPr>
          <a:xfrm>
            <a:off x="6192000" y="2377800"/>
            <a:ext cx="1294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프로젝트 생성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Object 1"/>
          <p:cNvGraphicFramePr/>
          <p:nvPr/>
        </p:nvGraphicFramePr>
        <p:xfrm>
          <a:off x="-324000" y="545760"/>
          <a:ext cx="7307280" cy="42055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6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-324000" y="545760"/>
                    <a:ext cx="7307280" cy="42055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165" name="CustomShape 2"/>
          <p:cNvSpPr/>
          <p:nvPr/>
        </p:nvSpPr>
        <p:spPr>
          <a:xfrm>
            <a:off x="477360" y="24660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66" name="Object 3"/>
          <p:cNvGraphicFramePr/>
          <p:nvPr/>
        </p:nvGraphicFramePr>
        <p:xfrm>
          <a:off x="-288000" y="4422240"/>
          <a:ext cx="6118920" cy="2705040"/>
        </p:xfrm>
        <a:graphic>
          <a:graphicData uri="http://schemas.openxmlformats.org/presentationml/2006/ole">
            <p:oleObj progId="Word.Document.12" r:id="rId3" spid="">
              <p:embed/>
              <p:pic>
                <p:nvPicPr>
                  <p:cNvPr id="167" name="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-288000" y="4422240"/>
                    <a:ext cx="6118920" cy="270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168" name="" descr=""/>
          <p:cNvPicPr/>
          <p:nvPr/>
        </p:nvPicPr>
        <p:blipFill>
          <a:blip r:embed="rId5"/>
          <a:stretch/>
        </p:blipFill>
        <p:spPr>
          <a:xfrm>
            <a:off x="6552000" y="720720"/>
            <a:ext cx="5975280" cy="568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77360" y="21816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70" name="Object 2"/>
          <p:cNvGraphicFramePr/>
          <p:nvPr/>
        </p:nvGraphicFramePr>
        <p:xfrm>
          <a:off x="-287640" y="644760"/>
          <a:ext cx="6118920" cy="14828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7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-287640" y="644760"/>
                    <a:ext cx="6118920" cy="14828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288000" y="1944000"/>
            <a:ext cx="5433840" cy="503244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324000" y="4824000"/>
            <a:ext cx="5327280" cy="64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74" name="Object 4"/>
          <p:cNvGraphicFramePr/>
          <p:nvPr/>
        </p:nvGraphicFramePr>
        <p:xfrm>
          <a:off x="5722560" y="345240"/>
          <a:ext cx="7273800" cy="2174040"/>
        </p:xfrm>
        <a:graphic>
          <a:graphicData uri="http://schemas.openxmlformats.org/presentationml/2006/ole">
            <p:oleObj progId="Word.Document.12" r:id="rId4" spid="">
              <p:embed/>
              <p:pic>
                <p:nvPicPr>
                  <p:cNvPr id="175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5722560" y="345240"/>
                    <a:ext cx="7273800" cy="2174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176" name="" descr=""/>
          <p:cNvPicPr/>
          <p:nvPr/>
        </p:nvPicPr>
        <p:blipFill>
          <a:blip r:embed="rId6"/>
          <a:stretch/>
        </p:blipFill>
        <p:spPr>
          <a:xfrm>
            <a:off x="6408000" y="2088000"/>
            <a:ext cx="5959800" cy="475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77360" y="18972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78" name="Object 2"/>
          <p:cNvGraphicFramePr/>
          <p:nvPr/>
        </p:nvGraphicFramePr>
        <p:xfrm>
          <a:off x="-172080" y="504000"/>
          <a:ext cx="6363360" cy="137340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7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-172080" y="504000"/>
                    <a:ext cx="6363360" cy="13734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504000" y="1909080"/>
            <a:ext cx="6119280" cy="485820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3024000" y="3960000"/>
            <a:ext cx="1511280" cy="64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2" name="Object 4"/>
          <p:cNvGraphicFramePr/>
          <p:nvPr/>
        </p:nvGraphicFramePr>
        <p:xfrm>
          <a:off x="6048000" y="-216000"/>
          <a:ext cx="6118560" cy="1077120"/>
        </p:xfrm>
        <a:graphic>
          <a:graphicData uri="http://schemas.openxmlformats.org/presentationml/2006/ole">
            <p:oleObj progId="Word.Document.12" r:id="rId4" spid="">
              <p:embed/>
              <p:pic>
                <p:nvPicPr>
                  <p:cNvPr id="183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6048000" y="-216000"/>
                    <a:ext cx="6118560" cy="10771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184" name="" descr=""/>
          <p:cNvPicPr/>
          <p:nvPr/>
        </p:nvPicPr>
        <p:blipFill>
          <a:blip r:embed="rId6"/>
          <a:stretch/>
        </p:blipFill>
        <p:spPr>
          <a:xfrm>
            <a:off x="6732000" y="817920"/>
            <a:ext cx="5831280" cy="1521360"/>
          </a:xfrm>
          <a:prstGeom prst="rect">
            <a:avLst/>
          </a:prstGeom>
          <a:ln>
            <a:noFill/>
          </a:ln>
        </p:spPr>
      </p:pic>
      <p:sp>
        <p:nvSpPr>
          <p:cNvPr id="185" name="CustomShape 5"/>
          <p:cNvSpPr/>
          <p:nvPr/>
        </p:nvSpPr>
        <p:spPr>
          <a:xfrm>
            <a:off x="6732000" y="1908000"/>
            <a:ext cx="3671280" cy="21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Object 6"/>
          <p:cNvGraphicFramePr/>
          <p:nvPr/>
        </p:nvGraphicFramePr>
        <p:xfrm>
          <a:off x="5991480" y="2017080"/>
          <a:ext cx="6607800" cy="1078200"/>
        </p:xfrm>
        <a:graphic>
          <a:graphicData uri="http://schemas.openxmlformats.org/presentationml/2006/ole">
            <p:oleObj progId="Word.Document.12" r:id="rId7" spid="">
              <p:embed/>
              <p:pic>
                <p:nvPicPr>
                  <p:cNvPr id="187" name="" descr=""/>
                  <p:cNvPicPr/>
                  <p:nvPr/>
                </p:nvPicPr>
                <p:blipFill>
                  <a:blip r:embed="rId8"/>
                  <a:stretch/>
                </p:blipFill>
                <p:spPr>
                  <a:xfrm>
                    <a:off x="5991480" y="2017080"/>
                    <a:ext cx="6607800" cy="10782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188" name="CustomShape 7"/>
          <p:cNvSpPr/>
          <p:nvPr/>
        </p:nvSpPr>
        <p:spPr>
          <a:xfrm>
            <a:off x="720000" y="4680000"/>
            <a:ext cx="1439280" cy="57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" descr=""/>
          <p:cNvPicPr/>
          <p:nvPr/>
        </p:nvPicPr>
        <p:blipFill>
          <a:blip r:embed="rId9"/>
          <a:stretch/>
        </p:blipFill>
        <p:spPr>
          <a:xfrm>
            <a:off x="7200000" y="2988000"/>
            <a:ext cx="3527280" cy="2771280"/>
          </a:xfrm>
          <a:prstGeom prst="rect">
            <a:avLst/>
          </a:prstGeom>
          <a:ln>
            <a:noFill/>
          </a:ln>
        </p:spPr>
      </p:pic>
      <p:graphicFrame>
        <p:nvGraphicFramePr>
          <p:cNvPr id="190" name="Object 8"/>
          <p:cNvGraphicFramePr/>
          <p:nvPr/>
        </p:nvGraphicFramePr>
        <p:xfrm>
          <a:off x="6192720" y="5400000"/>
          <a:ext cx="6118560" cy="1077120"/>
        </p:xfrm>
        <a:graphic>
          <a:graphicData uri="http://schemas.openxmlformats.org/presentationml/2006/ole">
            <p:oleObj progId="Word.Document.12" r:id="rId10" spid="">
              <p:embed/>
              <p:pic>
                <p:nvPicPr>
                  <p:cNvPr id="191" name="" descr=""/>
                  <p:cNvPicPr/>
                  <p:nvPr/>
                </p:nvPicPr>
                <p:blipFill>
                  <a:blip r:embed="rId11"/>
                  <a:stretch/>
                </p:blipFill>
                <p:spPr>
                  <a:xfrm>
                    <a:off x="6192720" y="5400000"/>
                    <a:ext cx="6118560" cy="10771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77360" y="16128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93" name="Object 2"/>
          <p:cNvGraphicFramePr/>
          <p:nvPr/>
        </p:nvGraphicFramePr>
        <p:xfrm>
          <a:off x="-215280" y="468000"/>
          <a:ext cx="611856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9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-215280" y="468000"/>
                    <a:ext cx="6118560" cy="10771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583200" y="1455480"/>
            <a:ext cx="5482080" cy="228780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2448000" y="2520000"/>
            <a:ext cx="1079280" cy="57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4"/>
          <p:cNvSpPr/>
          <p:nvPr/>
        </p:nvSpPr>
        <p:spPr>
          <a:xfrm>
            <a:off x="3240000" y="3168000"/>
            <a:ext cx="2519280" cy="57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8" name="Object 5"/>
          <p:cNvGraphicFramePr/>
          <p:nvPr/>
        </p:nvGraphicFramePr>
        <p:xfrm>
          <a:off x="6120000" y="506160"/>
          <a:ext cx="6118560" cy="1077120"/>
        </p:xfrm>
        <a:graphic>
          <a:graphicData uri="http://schemas.openxmlformats.org/presentationml/2006/ole">
            <p:oleObj progId="Word.Document.12" r:id="rId4" spid="">
              <p:embed/>
              <p:pic>
                <p:nvPicPr>
                  <p:cNvPr id="199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6120000" y="506160"/>
                    <a:ext cx="6118560" cy="10771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200" name="" descr=""/>
          <p:cNvPicPr/>
          <p:nvPr/>
        </p:nvPicPr>
        <p:blipFill>
          <a:blip r:embed="rId6"/>
          <a:stretch/>
        </p:blipFill>
        <p:spPr>
          <a:xfrm>
            <a:off x="6255720" y="1728000"/>
            <a:ext cx="5911560" cy="4541040"/>
          </a:xfrm>
          <a:prstGeom prst="rect">
            <a:avLst/>
          </a:prstGeom>
          <a:ln>
            <a:noFill/>
          </a:ln>
        </p:spPr>
      </p:pic>
      <p:sp>
        <p:nvSpPr>
          <p:cNvPr id="201" name="CustomShape 6"/>
          <p:cNvSpPr/>
          <p:nvPr/>
        </p:nvSpPr>
        <p:spPr>
          <a:xfrm>
            <a:off x="10008000" y="3744000"/>
            <a:ext cx="1079280" cy="57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7"/>
          <p:cNvSpPr/>
          <p:nvPr/>
        </p:nvSpPr>
        <p:spPr>
          <a:xfrm>
            <a:off x="8712000" y="5040000"/>
            <a:ext cx="2375280" cy="719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77360" y="2048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432000" y="864000"/>
            <a:ext cx="4194000" cy="73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상태값은 아래와 같이 나옵니다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438840" y="1296000"/>
            <a:ext cx="6156720" cy="482328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936000" y="4104000"/>
            <a:ext cx="2303280" cy="129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07" name="Object 4"/>
          <p:cNvGraphicFramePr/>
          <p:nvPr/>
        </p:nvGraphicFramePr>
        <p:xfrm>
          <a:off x="6192720" y="144000"/>
          <a:ext cx="6118560" cy="1077120"/>
        </p:xfrm>
        <a:graphic>
          <a:graphicData uri="http://schemas.openxmlformats.org/presentationml/2006/ole">
            <p:oleObj progId="Word.Document.12" r:id="rId2" spid="">
              <p:embed/>
              <p:pic>
                <p:nvPicPr>
                  <p:cNvPr id="208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6192720" y="144000"/>
                    <a:ext cx="6118560" cy="10771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209" name="" descr=""/>
          <p:cNvPicPr/>
          <p:nvPr/>
        </p:nvPicPr>
        <p:blipFill>
          <a:blip r:embed="rId4"/>
          <a:stretch/>
        </p:blipFill>
        <p:spPr>
          <a:xfrm>
            <a:off x="6840000" y="1296000"/>
            <a:ext cx="5589360" cy="4607280"/>
          </a:xfrm>
          <a:prstGeom prst="rect">
            <a:avLst/>
          </a:prstGeom>
          <a:ln>
            <a:noFill/>
          </a:ln>
        </p:spPr>
      </p:pic>
      <p:sp>
        <p:nvSpPr>
          <p:cNvPr id="210" name="CustomShape 5"/>
          <p:cNvSpPr/>
          <p:nvPr/>
        </p:nvSpPr>
        <p:spPr>
          <a:xfrm>
            <a:off x="8712000" y="2232000"/>
            <a:ext cx="2447280" cy="259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50920" y="1008000"/>
            <a:ext cx="6300360" cy="575928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477360" y="32040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3744000" y="2880000"/>
            <a:ext cx="1079280" cy="43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6563880" y="1224000"/>
            <a:ext cx="5964120" cy="525528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9720000" y="1224000"/>
            <a:ext cx="1367280" cy="21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4"/>
          <p:cNvSpPr/>
          <p:nvPr/>
        </p:nvSpPr>
        <p:spPr>
          <a:xfrm>
            <a:off x="10008000" y="2952000"/>
            <a:ext cx="2303280" cy="2879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77360" y="29196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292320" y="1152000"/>
            <a:ext cx="6042960" cy="561528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936000" y="1368000"/>
            <a:ext cx="863280" cy="21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"/>
          <p:cNvSpPr/>
          <p:nvPr/>
        </p:nvSpPr>
        <p:spPr>
          <a:xfrm>
            <a:off x="2160000" y="4176000"/>
            <a:ext cx="2735280" cy="172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Line 4"/>
          <p:cNvSpPr/>
          <p:nvPr/>
        </p:nvSpPr>
        <p:spPr>
          <a:xfrm>
            <a:off x="292320" y="1800000"/>
            <a:ext cx="2371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696000" y="1380600"/>
            <a:ext cx="5585040" cy="5170680"/>
          </a:xfrm>
          <a:prstGeom prst="rect">
            <a:avLst/>
          </a:prstGeom>
          <a:ln>
            <a:noFill/>
          </a:ln>
        </p:spPr>
      </p:pic>
      <p:sp>
        <p:nvSpPr>
          <p:cNvPr id="223" name="CustomShape 5"/>
          <p:cNvSpPr/>
          <p:nvPr/>
        </p:nvSpPr>
        <p:spPr>
          <a:xfrm>
            <a:off x="7128000" y="3240000"/>
            <a:ext cx="1943280" cy="244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"/>
          <p:cNvSpPr/>
          <p:nvPr/>
        </p:nvSpPr>
        <p:spPr>
          <a:xfrm>
            <a:off x="9720000" y="3312000"/>
            <a:ext cx="1943280" cy="244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77360" y="26352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360000" y="1117080"/>
            <a:ext cx="5850720" cy="313020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2304000" y="1080000"/>
            <a:ext cx="863280" cy="21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3"/>
          <p:cNvSpPr/>
          <p:nvPr/>
        </p:nvSpPr>
        <p:spPr>
          <a:xfrm>
            <a:off x="3672000" y="2952000"/>
            <a:ext cx="1079280" cy="50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6611760" y="864000"/>
            <a:ext cx="5680440" cy="53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6324480" y="21600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간략 정리 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31" name="Object 2"/>
          <p:cNvGraphicFramePr/>
          <p:nvPr/>
        </p:nvGraphicFramePr>
        <p:xfrm>
          <a:off x="81360" y="-433440"/>
          <a:ext cx="6109920" cy="88207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23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81360" y="-433440"/>
                    <a:ext cx="6109920" cy="88207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233" name="Object 3"/>
          <p:cNvGraphicFramePr/>
          <p:nvPr/>
        </p:nvGraphicFramePr>
        <p:xfrm>
          <a:off x="5751360" y="683640"/>
          <a:ext cx="6991920" cy="5579640"/>
        </p:xfrm>
        <a:graphic>
          <a:graphicData uri="http://schemas.openxmlformats.org/presentationml/2006/ole">
            <p:oleObj progId="Word.Document.12" r:id="rId3" spid="">
              <p:embed/>
              <p:pic>
                <p:nvPicPr>
                  <p:cNvPr id="234" name="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5751360" y="683640"/>
                    <a:ext cx="6991920" cy="55796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77360" y="23508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25LC010A 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통신 방식 요약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936000" y="1691280"/>
            <a:ext cx="6086160" cy="4428720"/>
          </a:xfrm>
          <a:prstGeom prst="rect">
            <a:avLst/>
          </a:prstGeom>
          <a:ln>
            <a:noFill/>
          </a:ln>
        </p:spPr>
      </p:pic>
      <p:sp>
        <p:nvSpPr>
          <p:cNvPr id="237" name="Line 2"/>
          <p:cNvSpPr/>
          <p:nvPr/>
        </p:nvSpPr>
        <p:spPr>
          <a:xfrm>
            <a:off x="2592000" y="1944000"/>
            <a:ext cx="158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8310960" y="0"/>
            <a:ext cx="3857040" cy="7198920"/>
          </a:xfrm>
          <a:prstGeom prst="rect">
            <a:avLst/>
          </a:prstGeom>
          <a:ln>
            <a:noFill/>
          </a:ln>
        </p:spPr>
      </p:pic>
      <p:sp>
        <p:nvSpPr>
          <p:cNvPr id="239" name="Line 3"/>
          <p:cNvSpPr/>
          <p:nvPr/>
        </p:nvSpPr>
        <p:spPr>
          <a:xfrm>
            <a:off x="9072000" y="648000"/>
            <a:ext cx="158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4"/>
          <p:cNvSpPr/>
          <p:nvPr/>
        </p:nvSpPr>
        <p:spPr>
          <a:xfrm>
            <a:off x="8352720" y="1440720"/>
            <a:ext cx="1367280" cy="43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8352720" y="4032720"/>
            <a:ext cx="1367280" cy="43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6"/>
          <p:cNvSpPr/>
          <p:nvPr/>
        </p:nvSpPr>
        <p:spPr>
          <a:xfrm>
            <a:off x="8352720" y="0"/>
            <a:ext cx="1367280" cy="43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004760" y="939960"/>
            <a:ext cx="10514160" cy="591372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6912000" y="2413800"/>
            <a:ext cx="1294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Rocation 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복사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" name="Line 3"/>
          <p:cNvSpPr/>
          <p:nvPr/>
        </p:nvSpPr>
        <p:spPr>
          <a:xfrm>
            <a:off x="5976000" y="2844000"/>
            <a:ext cx="2232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77360" y="20700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25LC010A SPI with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TMS570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524520" y="936000"/>
            <a:ext cx="5883480" cy="6254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ko-KR" sz="1000" spc="-1" strike="noStrike">
                <a:latin typeface="Arial"/>
              </a:rPr>
              <a:t>이번에는 </a:t>
            </a:r>
            <a:r>
              <a:rPr b="0" lang="en-US" sz="1000" spc="-1" strike="noStrike">
                <a:latin typeface="Arial"/>
              </a:rPr>
              <a:t>TMS570 </a:t>
            </a:r>
            <a:r>
              <a:rPr b="0" lang="ko-KR" sz="1000" spc="-1" strike="noStrike">
                <a:latin typeface="Arial"/>
              </a:rPr>
              <a:t>에서 가장 다루기 어려운 내용중 하나인 </a:t>
            </a:r>
            <a:r>
              <a:rPr b="0" lang="en-US" sz="1000" spc="-1" strike="noStrike">
                <a:latin typeface="Arial"/>
              </a:rPr>
              <a:t>SPI </a:t>
            </a:r>
            <a:r>
              <a:rPr b="0" lang="ko-KR" sz="1000" spc="-1" strike="noStrike">
                <a:latin typeface="Arial"/>
              </a:rPr>
              <a:t>에 대해 살펴보도록 하겠습니다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기본적인 </a:t>
            </a:r>
            <a:r>
              <a:rPr b="0" lang="en-US" sz="1000" spc="-1" strike="noStrike">
                <a:latin typeface="Arial"/>
              </a:rPr>
              <a:t>SPI </a:t>
            </a:r>
            <a:r>
              <a:rPr b="0" lang="ko-KR" sz="1000" spc="-1" strike="noStrike">
                <a:latin typeface="Arial"/>
              </a:rPr>
              <a:t>통신은 별로 어렵지 않게 구현할 수 있습니다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그러나 </a:t>
            </a:r>
            <a:r>
              <a:rPr b="0" lang="en-US" sz="1000" spc="-1" strike="noStrike">
                <a:solidFill>
                  <a:srgbClr val="ff0000"/>
                </a:solidFill>
                <a:latin typeface="Arial"/>
              </a:rPr>
              <a:t>TMS570 </a:t>
            </a:r>
            <a:r>
              <a:rPr b="0" lang="ko-KR" sz="1000" spc="-1" strike="noStrike">
                <a:solidFill>
                  <a:srgbClr val="ff0000"/>
                </a:solidFill>
                <a:latin typeface="Arial"/>
              </a:rPr>
              <a:t>이라는 녀석은 고성능을 확보하기 위해 병렬 </a:t>
            </a:r>
            <a:r>
              <a:rPr b="0" lang="en-US" sz="1000" spc="-1" strike="noStrike">
                <a:solidFill>
                  <a:srgbClr val="ff0000"/>
                </a:solidFill>
                <a:latin typeface="Arial"/>
              </a:rPr>
              <a:t>SPI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solidFill>
                  <a:srgbClr val="ff0000"/>
                </a:solidFill>
                <a:latin typeface="Arial"/>
              </a:rPr>
              <a:t>혹은 데이지 체인이라 불리는 병렬 통신 방식을 활용</a:t>
            </a:r>
            <a:r>
              <a:rPr b="0" lang="ko-KR" sz="1000" spc="-1" strike="noStrike">
                <a:latin typeface="Arial"/>
              </a:rPr>
              <a:t>하고 있습니다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이러한 이유 때문에 </a:t>
            </a:r>
            <a:r>
              <a:rPr b="0" lang="en-US" sz="1000" spc="-1" strike="noStrike">
                <a:latin typeface="Arial"/>
              </a:rPr>
              <a:t>SPI </a:t>
            </a:r>
            <a:r>
              <a:rPr b="0" lang="ko-KR" sz="1000" spc="-1" strike="noStrike">
                <a:latin typeface="Arial"/>
              </a:rPr>
              <a:t>자체에 </a:t>
            </a:r>
            <a:r>
              <a:rPr b="0" lang="en-US" sz="1000" spc="-1" strike="noStrike">
                <a:latin typeface="Arial"/>
              </a:rPr>
              <a:t>Parallel </a:t>
            </a:r>
            <a:r>
              <a:rPr b="0" lang="ko-KR" sz="1000" spc="-1" strike="noStrike">
                <a:latin typeface="Arial"/>
              </a:rPr>
              <a:t>방식으로 활용하는 방법과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Compatibility Mode </a:t>
            </a:r>
            <a:r>
              <a:rPr b="0" lang="ko-KR" sz="1000" spc="-1" strike="noStrike">
                <a:latin typeface="Arial"/>
              </a:rPr>
              <a:t>로 활용하는 두 가지 방식이 분류됩니다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​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이 부분에서 시행착오를 겪어야 하는 부분들이 상당히 많아서 경험이 없으면 접근하기가 쉽지 않은 부분입니다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갑자기 신호의 </a:t>
            </a:r>
            <a:r>
              <a:rPr b="0" lang="en-US" sz="1000" spc="-1" strike="noStrike">
                <a:latin typeface="Arial"/>
              </a:rPr>
              <a:t>Drop Down </a:t>
            </a:r>
            <a:r>
              <a:rPr b="0" lang="ko-KR" sz="1000" spc="-1" strike="noStrike">
                <a:latin typeface="Arial"/>
              </a:rPr>
              <a:t>이 발생한다던가 </a:t>
            </a:r>
            <a:r>
              <a:rPr b="0" lang="en-US" sz="1000" spc="-1" strike="noStrike">
                <a:latin typeface="Arial"/>
              </a:rPr>
              <a:t>SPI</a:t>
            </a:r>
            <a:r>
              <a:rPr b="0" lang="ko-KR" sz="1000" spc="-1" strike="noStrike">
                <a:latin typeface="Arial"/>
              </a:rPr>
              <a:t>가 콘덴서 마냥 충전을 한다던가 재미난 상황들이 발생합니다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부가적으로 컴파일러와 자동화 툴에 버그가 존재하여 이거 오류 찾는게 상당히 힘들었던 기억이 나는군요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일단 </a:t>
            </a:r>
            <a:r>
              <a:rPr b="0" lang="en-US" sz="1000" spc="-1" strike="noStrike">
                <a:latin typeface="Arial"/>
              </a:rPr>
              <a:t>HW </a:t>
            </a:r>
            <a:r>
              <a:rPr b="0" lang="ko-KR" sz="1000" spc="-1" strike="noStrike">
                <a:latin typeface="Arial"/>
              </a:rPr>
              <a:t>차원에서 </a:t>
            </a:r>
            <a:r>
              <a:rPr b="0" lang="en-US" sz="1000" spc="-1" strike="noStrike">
                <a:latin typeface="Arial"/>
              </a:rPr>
              <a:t>Alternatives Conflict </a:t>
            </a:r>
            <a:r>
              <a:rPr b="0" lang="ko-KR" sz="1000" spc="-1" strike="noStrike">
                <a:latin typeface="Arial"/>
              </a:rPr>
              <a:t>문제도 꽤나 골치아픈 요소중 하나입니다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아무튼 제가 이것을 구현하는데 참고한 문서들이니 도움이 되길 바랍니다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  <a:hlinkClick r:id="rId1"/>
              </a:rPr>
              <a:t>https://cafe.naver.com/eddicorp/335</a:t>
            </a:r>
            <a:r>
              <a:rPr b="0" lang="en-US" sz="1000" spc="-1" strike="noStrike">
                <a:latin typeface="Arial"/>
              </a:rPr>
              <a:t>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6696000" y="2121840"/>
            <a:ext cx="5384880" cy="349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000" spc="-1" strike="noStrike">
                <a:latin typeface="Arial"/>
              </a:rPr>
              <a:t>* </a:t>
            </a:r>
            <a:r>
              <a:rPr b="0" lang="ko-KR" sz="1000" spc="-1" strike="noStrike">
                <a:latin typeface="Arial"/>
              </a:rPr>
              <a:t>여태까지 </a:t>
            </a:r>
            <a:r>
              <a:rPr b="0" lang="en-US" sz="1000" spc="-1" strike="noStrike">
                <a:latin typeface="Arial"/>
              </a:rPr>
              <a:t>C </a:t>
            </a:r>
            <a:r>
              <a:rPr b="0" lang="ko-KR" sz="1000" spc="-1" strike="noStrike">
                <a:latin typeface="Arial"/>
              </a:rPr>
              <a:t>게열 코드 작업을 하면서 느낀점</a:t>
            </a:r>
            <a:r>
              <a:rPr b="0" lang="en-US" sz="1000" spc="-1" strike="noStrike">
                <a:latin typeface="Arial"/>
              </a:rPr>
              <a:t>: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C, C++ </a:t>
            </a:r>
            <a:r>
              <a:rPr b="0" lang="ko-KR" sz="1000" spc="-1" strike="noStrike">
                <a:latin typeface="Arial"/>
              </a:rPr>
              <a:t>코드는 어쩔 수 없이 코드가 컴팩트해지는 부분이 있습니다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이것의 최대 문제점은 가독성이 떨어지고 사용자 편의성이 상당히 떨어진다는 것입니다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solidFill>
                  <a:srgbClr val="ff0000"/>
                </a:solidFill>
                <a:latin typeface="Arial"/>
              </a:rPr>
              <a:t>코드가 함축적이다보니 아는 사람들 입장에서는 컴팩트하고 좋지만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신입을 뽑아서 회사를 굴려야 하는 사업주 입장에서는 과연 이런 방식으로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새롭게 사람을 키워서 쓰려면 시간을 얼마나 소요해야 하는가라는 의문점도 가질 수 있을것 같습니다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77360" y="2012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25LC010A SPI with TMS570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648000" y="1728000"/>
            <a:ext cx="5190840" cy="394308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6093000" y="1224000"/>
            <a:ext cx="6291000" cy="460800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11016000" y="2520000"/>
            <a:ext cx="432000" cy="50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77360" y="19548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25LC010A SPI with TMS570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452880" y="793440"/>
            <a:ext cx="5451120" cy="626256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1080720" y="3384000"/>
            <a:ext cx="935280" cy="12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1080720" y="5760000"/>
            <a:ext cx="935280" cy="4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6840000" y="1224000"/>
            <a:ext cx="4952520" cy="4943160"/>
          </a:xfrm>
          <a:prstGeom prst="rect">
            <a:avLst/>
          </a:prstGeom>
          <a:ln>
            <a:noFill/>
          </a:ln>
        </p:spPr>
      </p:pic>
      <p:sp>
        <p:nvSpPr>
          <p:cNvPr id="255" name="CustomShape 4"/>
          <p:cNvSpPr/>
          <p:nvPr/>
        </p:nvSpPr>
        <p:spPr>
          <a:xfrm>
            <a:off x="9000720" y="4752000"/>
            <a:ext cx="115128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77360" y="18972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25LC010A SPI with TMS570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304200" y="1368000"/>
            <a:ext cx="6895800" cy="518112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288720" y="1368000"/>
            <a:ext cx="467928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7343280" y="807120"/>
            <a:ext cx="4968720" cy="596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77360" y="18396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25LC010A SPI with TMS570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55080" y="1997280"/>
            <a:ext cx="5920920" cy="376272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5616000" y="1512000"/>
            <a:ext cx="6886800" cy="460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77360" y="17820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TMS570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과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25LC010A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의 결선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144000" y="1327320"/>
            <a:ext cx="6267240" cy="5152680"/>
          </a:xfrm>
          <a:prstGeom prst="rect">
            <a:avLst/>
          </a:prstGeom>
          <a:ln>
            <a:noFill/>
          </a:ln>
        </p:spPr>
      </p:pic>
      <p:sp>
        <p:nvSpPr>
          <p:cNvPr id="265" name="Line 2"/>
          <p:cNvSpPr/>
          <p:nvPr/>
        </p:nvSpPr>
        <p:spPr>
          <a:xfrm>
            <a:off x="1152000" y="1548000"/>
            <a:ext cx="518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4248000" y="1728000"/>
            <a:ext cx="2472480" cy="511200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6930000" y="2628000"/>
            <a:ext cx="5382000" cy="234000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6912720" y="2628000"/>
            <a:ext cx="5399280" cy="5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77360" y="54648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TMS570 SPI Compatibility Mode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설정법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(HalCoGen)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417600" y="1658880"/>
            <a:ext cx="4838400" cy="518112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5472000" y="2631600"/>
            <a:ext cx="6852240" cy="226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77360" y="5828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TMS570 SPI Compatibility Mode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설정법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(HalCoGen)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72000" y="2088000"/>
            <a:ext cx="5343120" cy="316800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516280" y="1944000"/>
            <a:ext cx="6986160" cy="338400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8280720" y="4320000"/>
            <a:ext cx="64728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77360" y="61920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TMS570 SPI Compatibility Mode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설정법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(HalCoGen)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288000" y="1584000"/>
            <a:ext cx="5862240" cy="547200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6264000" y="1584000"/>
            <a:ext cx="6192000" cy="5410440"/>
          </a:xfrm>
          <a:prstGeom prst="rect">
            <a:avLst/>
          </a:prstGeom>
          <a:ln>
            <a:noFill/>
          </a:ln>
        </p:spPr>
      </p:pic>
      <p:sp>
        <p:nvSpPr>
          <p:cNvPr id="279" name="CustomShape 2"/>
          <p:cNvSpPr/>
          <p:nvPr/>
        </p:nvSpPr>
        <p:spPr>
          <a:xfrm>
            <a:off x="4536000" y="3024000"/>
            <a:ext cx="288000" cy="50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5112000" y="5472000"/>
            <a:ext cx="57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7920000" y="288000"/>
            <a:ext cx="4514400" cy="81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77360" y="65556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TMS570 SPI vs AVR SPI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360000" y="1656000"/>
            <a:ext cx="5964120" cy="395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ko-KR" sz="1000" spc="-1" strike="noStrike">
                <a:latin typeface="Arial"/>
              </a:rPr>
              <a:t>우선 </a:t>
            </a:r>
            <a:r>
              <a:rPr b="0" lang="en-US" sz="1000" spc="-1" strike="noStrike">
                <a:latin typeface="Arial"/>
              </a:rPr>
              <a:t>AVR </a:t>
            </a:r>
            <a:r>
              <a:rPr b="0" lang="ko-KR" sz="1000" spc="-1" strike="noStrike">
                <a:latin typeface="Arial"/>
              </a:rPr>
              <a:t>에서 </a:t>
            </a:r>
            <a:r>
              <a:rPr b="0" lang="en-US" sz="1000" spc="-1" strike="noStrike">
                <a:latin typeface="Arial"/>
              </a:rPr>
              <a:t>SPI </a:t>
            </a:r>
            <a:r>
              <a:rPr b="0" lang="ko-KR" sz="1000" spc="-1" strike="noStrike">
                <a:latin typeface="Arial"/>
              </a:rPr>
              <a:t>통신을 하는 경우엔 각각의 기능들이 순차적으로 동작하는 것을 볼 수 있습니다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solidFill>
                  <a:srgbClr val="ff0000"/>
                </a:solidFill>
                <a:latin typeface="Arial"/>
              </a:rPr>
              <a:t>반면 조금 더 컴팩트하게 구성된 시스템의 경우엔 각 동작을 하나의 하드웨어가 처리하도록 구성됩니다</a:t>
            </a:r>
            <a:r>
              <a:rPr b="0" lang="en-US" sz="1000" spc="-1" strike="noStrike">
                <a:solidFill>
                  <a:srgbClr val="ff0000"/>
                </a:solidFill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solidFill>
                  <a:srgbClr val="ff0000"/>
                </a:solidFill>
                <a:latin typeface="Arial"/>
              </a:rPr>
              <a:t>이러한 사항 때문에 사실상 명시성이 떨어지게 된다는 단점이 있으나 하드웨어 차원에서 고성능으로 처리됩니다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​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문제는 해당 내용을 어느정도 파악하고 있거나 알고 있지 못하다면 진입에 난해함이 발생할 것입니다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즉 시니어가 도와주지 않는다면 문제를 빠르고 쉽게 해결하기가 어려워진다는 문제가 있습니다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결국 이러한 부분은 펌웨어 부분의 생산성을 저하시키는 부분에 해당하기도 합니다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6283080" y="1629000"/>
            <a:ext cx="6028920" cy="3981240"/>
          </a:xfrm>
          <a:prstGeom prst="rect">
            <a:avLst/>
          </a:prstGeom>
          <a:ln>
            <a:noFill/>
          </a:ln>
        </p:spPr>
      </p:pic>
      <p:sp>
        <p:nvSpPr>
          <p:cNvPr id="285" name="Line 3"/>
          <p:cNvSpPr/>
          <p:nvPr/>
        </p:nvSpPr>
        <p:spPr>
          <a:xfrm>
            <a:off x="7056000" y="2160000"/>
            <a:ext cx="208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4"/>
          <p:cNvSpPr/>
          <p:nvPr/>
        </p:nvSpPr>
        <p:spPr>
          <a:xfrm>
            <a:off x="6840000" y="3600000"/>
            <a:ext cx="54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008000" y="972360"/>
            <a:ext cx="10942920" cy="615456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6192000" y="2377800"/>
            <a:ext cx="1294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Halcogen 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생성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6408000" y="4032000"/>
            <a:ext cx="1870920" cy="502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77360" y="656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TMS570 SPI vs AVR SPI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008000" y="2084760"/>
            <a:ext cx="5028840" cy="381924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6480000" y="1548360"/>
            <a:ext cx="5143320" cy="4571640"/>
          </a:xfrm>
          <a:prstGeom prst="rect">
            <a:avLst/>
          </a:prstGeom>
          <a:ln>
            <a:noFill/>
          </a:ln>
        </p:spPr>
      </p:pic>
      <p:sp>
        <p:nvSpPr>
          <p:cNvPr id="290" name="Line 2"/>
          <p:cNvSpPr/>
          <p:nvPr/>
        </p:nvSpPr>
        <p:spPr>
          <a:xfrm>
            <a:off x="2592000" y="2304000"/>
            <a:ext cx="230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Line 3"/>
          <p:cNvSpPr/>
          <p:nvPr/>
        </p:nvSpPr>
        <p:spPr>
          <a:xfrm>
            <a:off x="1080000" y="2592000"/>
            <a:ext cx="324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4"/>
          <p:cNvSpPr/>
          <p:nvPr/>
        </p:nvSpPr>
        <p:spPr>
          <a:xfrm>
            <a:off x="6552000" y="1800000"/>
            <a:ext cx="403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477360" y="65772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TMS570 SPI vs AVR SPI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72000" y="1410120"/>
            <a:ext cx="6676560" cy="528588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6627600" y="1800000"/>
            <a:ext cx="5972400" cy="4608000"/>
          </a:xfrm>
          <a:prstGeom prst="rect">
            <a:avLst/>
          </a:prstGeom>
          <a:ln>
            <a:noFill/>
          </a:ln>
        </p:spPr>
      </p:pic>
      <p:sp>
        <p:nvSpPr>
          <p:cNvPr id="296" name="Line 2"/>
          <p:cNvSpPr/>
          <p:nvPr/>
        </p:nvSpPr>
        <p:spPr>
          <a:xfrm>
            <a:off x="432000" y="1944000"/>
            <a:ext cx="252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3"/>
          <p:cNvSpPr/>
          <p:nvPr/>
        </p:nvSpPr>
        <p:spPr>
          <a:xfrm>
            <a:off x="288000" y="2736000"/>
            <a:ext cx="295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4"/>
          <p:cNvSpPr/>
          <p:nvPr/>
        </p:nvSpPr>
        <p:spPr>
          <a:xfrm>
            <a:off x="6696000" y="2232000"/>
            <a:ext cx="518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5"/>
          <p:cNvSpPr/>
          <p:nvPr/>
        </p:nvSpPr>
        <p:spPr>
          <a:xfrm>
            <a:off x="6840000" y="2520000"/>
            <a:ext cx="504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77360" y="65880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TMS570 SPI vs AVR SPI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273600" y="1783440"/>
            <a:ext cx="6638400" cy="4552560"/>
          </a:xfrm>
          <a:prstGeom prst="rect">
            <a:avLst/>
          </a:prstGeom>
          <a:ln>
            <a:noFill/>
          </a:ln>
        </p:spPr>
      </p:pic>
      <p:sp>
        <p:nvSpPr>
          <p:cNvPr id="302" name="Line 2"/>
          <p:cNvSpPr/>
          <p:nvPr/>
        </p:nvSpPr>
        <p:spPr>
          <a:xfrm>
            <a:off x="288000" y="2088000"/>
            <a:ext cx="475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TextShape 3"/>
          <p:cNvSpPr txBox="1"/>
          <p:nvPr/>
        </p:nvSpPr>
        <p:spPr>
          <a:xfrm>
            <a:off x="6984000" y="3011040"/>
            <a:ext cx="5651640" cy="253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000" spc="-1" strike="noStrike">
                <a:latin typeface="Arial"/>
              </a:rPr>
              <a:t>Java </a:t>
            </a:r>
            <a:r>
              <a:rPr b="0" lang="ko-KR" sz="1000" spc="-1" strike="noStrike">
                <a:latin typeface="Arial"/>
              </a:rPr>
              <a:t>나 </a:t>
            </a:r>
            <a:r>
              <a:rPr b="0" lang="en-US" sz="1000" spc="-1" strike="noStrike">
                <a:latin typeface="Arial"/>
              </a:rPr>
              <a:t>Kotlin </a:t>
            </a:r>
            <a:r>
              <a:rPr b="0" lang="ko-KR" sz="1000" spc="-1" strike="noStrike">
                <a:latin typeface="Arial"/>
              </a:rPr>
              <a:t>을 작성할 때는 가독성이 중요합니다만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C/C++ </a:t>
            </a:r>
            <a:r>
              <a:rPr b="0" lang="ko-KR" sz="1000" spc="-1" strike="noStrike">
                <a:latin typeface="Arial"/>
              </a:rPr>
              <a:t>계열은 최종 인터페이스단의 가독성이 중요하지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내부의 동작은 컴팩트하게 구성하는 것이 성능상 훨씬 좋습니다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r>
              <a:rPr b="0" lang="ko-KR" sz="1000" spc="-1" strike="noStrike">
                <a:latin typeface="Arial"/>
              </a:rPr>
              <a:t>언어는 단순히 도구일 뿐이며 어떤 솔루션을 만드느냐에 따라 작성 방식과 전략을 변경할 필요가 있습니다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77360" y="65988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동작 이슈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5760000" y="78840"/>
            <a:ext cx="6743520" cy="2657160"/>
          </a:xfrm>
          <a:prstGeom prst="rect">
            <a:avLst/>
          </a:prstGeom>
          <a:ln>
            <a:noFill/>
          </a:ln>
        </p:spPr>
      </p:pic>
      <p:sp>
        <p:nvSpPr>
          <p:cNvPr id="306" name="Line 2"/>
          <p:cNvSpPr/>
          <p:nvPr/>
        </p:nvSpPr>
        <p:spPr>
          <a:xfrm>
            <a:off x="6912000" y="648000"/>
            <a:ext cx="525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144000" y="1656000"/>
            <a:ext cx="5589360" cy="504000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3"/>
          <a:stretch/>
        </p:blipFill>
        <p:spPr>
          <a:xfrm>
            <a:off x="7056000" y="2943000"/>
            <a:ext cx="3632040" cy="404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77360" y="63360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  <a:ea typeface="DejaVu Sans"/>
              </a:rPr>
              <a:t>동작 이슈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5573880" y="28440"/>
            <a:ext cx="6810120" cy="357156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442800" y="3432600"/>
            <a:ext cx="6829200" cy="369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788760" y="864000"/>
            <a:ext cx="10495800" cy="590292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3816000" y="3672000"/>
            <a:ext cx="790920" cy="142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3924000" y="4284000"/>
            <a:ext cx="790920" cy="142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4"/>
          <p:cNvSpPr/>
          <p:nvPr/>
        </p:nvSpPr>
        <p:spPr>
          <a:xfrm>
            <a:off x="4824000" y="3888000"/>
            <a:ext cx="1294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SCI1 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생성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SPI 3 </a:t>
            </a: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DejaVu Sans"/>
              </a:rPr>
              <a:t>생성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932760" y="792000"/>
            <a:ext cx="11162160" cy="627804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880000" y="2052000"/>
            <a:ext cx="502920" cy="142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04000" y="893880"/>
            <a:ext cx="10826280" cy="608904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1296000" y="2808000"/>
            <a:ext cx="574920" cy="1006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1296000" y="4860000"/>
            <a:ext cx="574920" cy="322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16760" y="767880"/>
            <a:ext cx="11306160" cy="635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77360" y="287640"/>
            <a:ext cx="78588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SPI(w/EEPROM)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864000" y="792000"/>
            <a:ext cx="11306160" cy="635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11661</TotalTime>
  <Application>LibreOffice/6.4.7.2$Linux_X86_64 LibreOffice_project/40$Build-2</Application>
  <Words>410</Words>
  <Paragraphs>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2017-06-01T00:33:53Z</dcterms:created>
  <dc:creator>Yoon Yu Jeong</dc:creator>
  <dc:description/>
  <dc:language>ko-KR</dc:language>
  <cp:lastModifiedBy/>
  <dcterms:modified xsi:type="dcterms:W3CDTF">2022-03-25T21:50:03Z</dcterms:modified>
  <cp:revision>864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사용자 지정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